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8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37" r:id="rId37"/>
    <p:sldId id="322" r:id="rId38"/>
    <p:sldId id="297" r:id="rId39"/>
    <p:sldId id="298" r:id="rId40"/>
    <p:sldId id="299" r:id="rId41"/>
    <p:sldId id="300" r:id="rId42"/>
    <p:sldId id="301" r:id="rId43"/>
    <p:sldId id="323" r:id="rId44"/>
    <p:sldId id="302" r:id="rId45"/>
    <p:sldId id="303" r:id="rId46"/>
    <p:sldId id="304" r:id="rId47"/>
    <p:sldId id="317" r:id="rId48"/>
    <p:sldId id="327" r:id="rId49"/>
    <p:sldId id="338" r:id="rId50"/>
    <p:sldId id="324" r:id="rId51"/>
    <p:sldId id="274" r:id="rId52"/>
    <p:sldId id="306" r:id="rId53"/>
    <p:sldId id="329" r:id="rId54"/>
    <p:sldId id="331" r:id="rId55"/>
    <p:sldId id="334" r:id="rId56"/>
    <p:sldId id="330" r:id="rId57"/>
    <p:sldId id="321" r:id="rId58"/>
    <p:sldId id="328" r:id="rId59"/>
    <p:sldId id="318" r:id="rId60"/>
    <p:sldId id="332" r:id="rId61"/>
    <p:sldId id="339" r:id="rId62"/>
    <p:sldId id="320" r:id="rId63"/>
    <p:sldId id="336" r:id="rId64"/>
    <p:sldId id="315" r:id="rId65"/>
    <p:sldId id="263" r:id="rId66"/>
    <p:sldId id="335" r:id="rId6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F7ECF9"/>
    <a:srgbClr val="C00000"/>
    <a:srgbClr val="FFFFFF"/>
    <a:srgbClr val="D21F1B"/>
    <a:srgbClr val="FDEFE9"/>
    <a:srgbClr val="B30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53" d="100"/>
          <a:sy n="53" d="100"/>
        </p:scale>
        <p:origin x="868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26/01/2025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A756-62F8-5F51-7767-CAD7BBAD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73B214-6E87-E4DF-62DA-C5153FA82E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11828C-A7FE-1E52-83D3-5D53C04B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2E7A2F-0EC6-0468-7F33-3C4B15378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686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7F3-5A15-95D0-E319-5282AFE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7F6905-2B34-3D91-F30D-69C6BEE722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473C681-8A8F-F973-D2A1-31210BB74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5FA5E-E507-65CE-6236-F529015B99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929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7A38-D3BB-A017-D7C7-B4CD90C36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BC415A1-88E4-8506-414B-25D4D242A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85F4B3-ED40-A7E2-E5B1-6C801933B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FD5430-4089-BFE7-DFE0-E03CD84BC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496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28E62-3B1F-2A90-436B-CEF85E9D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ED47F7-9EC2-D2C9-3A33-7BC2F886BB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58B080-19AC-35CE-7D9C-E853FBB7E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FDBC17D-D9EB-C6FF-51BF-E3FFCBE084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5649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4D3F2-A065-B694-3A35-87AC0C6CD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8C14D-4952-6C1A-409A-36115D3EC6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2018B8-791A-1061-04E8-972E6CD41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A23EFF-559D-140C-0B56-150BD5507A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441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74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microsoft.com/office/2007/relationships/hdphoto" Target="../media/hdphoto1.wdp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.png"/><Relationship Id="rId7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64.png"/><Relationship Id="rId10" Type="http://schemas.openxmlformats.org/officeDocument/2006/relationships/image" Target="../media/image92.png"/><Relationship Id="rId4" Type="http://schemas.microsoft.com/office/2007/relationships/hdphoto" Target="../media/hdphoto1.wdp"/><Relationship Id="rId9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7.jp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microsoft.com/office/2007/relationships/hdphoto" Target="../media/hdphoto1.wdp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12" Type="http://schemas.openxmlformats.org/officeDocument/2006/relationships/image" Target="../media/image10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4.png"/><Relationship Id="rId11" Type="http://schemas.openxmlformats.org/officeDocument/2006/relationships/image" Target="../media/image66.png"/><Relationship Id="rId5" Type="http://schemas.microsoft.com/office/2007/relationships/hdphoto" Target="../media/hdphoto1.wdp"/><Relationship Id="rId10" Type="http://schemas.openxmlformats.org/officeDocument/2006/relationships/image" Target="../media/image110.png"/><Relationship Id="rId4" Type="http://schemas.openxmlformats.org/officeDocument/2006/relationships/image" Target="../media/image3.png"/><Relationship Id="rId9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1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125.png"/><Relationship Id="rId10" Type="http://schemas.openxmlformats.org/officeDocument/2006/relationships/image" Target="../media/image128.png"/><Relationship Id="rId4" Type="http://schemas.microsoft.com/office/2007/relationships/hdphoto" Target="../media/hdphoto1.wdp"/><Relationship Id="rId9" Type="http://schemas.openxmlformats.org/officeDocument/2006/relationships/image" Target="../media/image12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3.png"/><Relationship Id="rId7" Type="http://schemas.openxmlformats.org/officeDocument/2006/relationships/image" Target="../media/image1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png"/><Relationship Id="rId5" Type="http://schemas.openxmlformats.org/officeDocument/2006/relationships/image" Target="../media/image131.jp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1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microsoft.com/office/2007/relationships/hdphoto" Target="../media/hdphoto1.wdp"/><Relationship Id="rId7" Type="http://schemas.openxmlformats.org/officeDocument/2006/relationships/image" Target="../media/image1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8.png"/><Relationship Id="rId5" Type="http://schemas.openxmlformats.org/officeDocument/2006/relationships/image" Target="../media/image103.png"/><Relationship Id="rId4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4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4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4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410075" y="5934670"/>
            <a:ext cx="3781926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Borgherini - 2123456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3995" y="5283729"/>
            <a:ext cx="4615078" cy="783064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>
            <a:cxnSpLocks/>
          </p:cNvCxnSpPr>
          <p:nvPr/>
        </p:nvCxnSpPr>
        <p:spPr>
          <a:xfrm flipH="1">
            <a:off x="2710543" y="3842167"/>
            <a:ext cx="219470" cy="144156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 flipH="1">
            <a:off x="3715648" y="4744083"/>
            <a:ext cx="1579024" cy="61166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334403F6-012C-B382-3446-A6EAFC5BF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160" y="5157562"/>
            <a:ext cx="1654376" cy="1500082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790C0B2-57F5-C974-EA47-BCD47BBB4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927" y="5388296"/>
            <a:ext cx="3505689" cy="29531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04" y="2820591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4735286" y="3336358"/>
            <a:ext cx="3121417" cy="3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F92ABF59-8AB9-EC2C-7EAF-6B91364FBAD7}"/>
              </a:ext>
            </a:extLst>
          </p:cNvPr>
          <p:cNvSpPr/>
          <p:nvPr/>
        </p:nvSpPr>
        <p:spPr>
          <a:xfrm>
            <a:off x="737703" y="3028890"/>
            <a:ext cx="3768983" cy="4001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2A87F9DC-2EC9-F067-118D-D36A6A3DC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02317" y="5327755"/>
            <a:ext cx="1596261" cy="2610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20143" y="5630558"/>
            <a:ext cx="5158839" cy="6878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634343" y="2556164"/>
            <a:ext cx="2457202" cy="368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6170798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76457" y="3574473"/>
            <a:ext cx="549234" cy="2187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9595E3-146E-1D85-EFF3-A3AC664B4B31}"/>
              </a:ext>
            </a:extLst>
          </p:cNvPr>
          <p:cNvCxnSpPr>
            <a:cxnSpLocks/>
          </p:cNvCxnSpPr>
          <p:nvPr/>
        </p:nvCxnSpPr>
        <p:spPr>
          <a:xfrm flipH="1">
            <a:off x="1879260" y="4343400"/>
            <a:ext cx="4434454" cy="21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CF6166C5-6CF4-2F43-458B-1DFAB5CAA7FB}"/>
              </a:ext>
            </a:extLst>
          </p:cNvPr>
          <p:cNvSpPr/>
          <p:nvPr/>
        </p:nvSpPr>
        <p:spPr>
          <a:xfrm>
            <a:off x="1260165" y="4082143"/>
            <a:ext cx="606033" cy="4789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B5728-0F3D-0D21-6BA3-0E1C298E4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4D0E142-845E-03E3-200C-77A9BC943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1" t="3968" r="8304" b="4579"/>
          <a:stretch/>
        </p:blipFill>
        <p:spPr>
          <a:xfrm>
            <a:off x="15654" y="1141874"/>
            <a:ext cx="9608655" cy="537754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DA5F49B-47B5-2309-BBF5-7CFBC0234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5F36A6A-CBEC-5D4E-4ABE-9343C2A009F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84575AA-B886-6DEB-AE08-50745348A5AA}"/>
              </a:ext>
            </a:extLst>
          </p:cNvPr>
          <p:cNvCxnSpPr>
            <a:cxnSpLocks/>
          </p:cNvCxnSpPr>
          <p:nvPr/>
        </p:nvCxnSpPr>
        <p:spPr>
          <a:xfrm flipH="1" flipV="1">
            <a:off x="2764971" y="4299857"/>
            <a:ext cx="134060" cy="2043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CFFFDC2-6090-14D9-EA83-02AE7D06D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624" y="6343181"/>
            <a:ext cx="2038635" cy="352474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9B7CB6DD-80C7-3AD9-9B57-FBF9407DA7F7}"/>
              </a:ext>
            </a:extLst>
          </p:cNvPr>
          <p:cNvSpPr txBox="1"/>
          <p:nvPr/>
        </p:nvSpPr>
        <p:spPr>
          <a:xfrm>
            <a:off x="9624309" y="3689132"/>
            <a:ext cx="324774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396D57F-1952-F6EA-86D9-851C0780439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4580" t="-35485" b="1"/>
          <a:stretch/>
        </p:blipFill>
        <p:spPr>
          <a:xfrm>
            <a:off x="6368142" y="6295545"/>
            <a:ext cx="1345647" cy="400110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5353696D-26AA-92D2-B804-9864BBFB476B}"/>
              </a:ext>
            </a:extLst>
          </p:cNvPr>
          <p:cNvCxnSpPr>
            <a:cxnSpLocks/>
          </p:cNvCxnSpPr>
          <p:nvPr/>
        </p:nvCxnSpPr>
        <p:spPr>
          <a:xfrm flipH="1" flipV="1">
            <a:off x="5192485" y="5704099"/>
            <a:ext cx="1502229" cy="7915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B559CACC-559F-5358-2B79-3A852BCCF48E}"/>
              </a:ext>
            </a:extLst>
          </p:cNvPr>
          <p:cNvCxnSpPr>
            <a:cxnSpLocks/>
          </p:cNvCxnSpPr>
          <p:nvPr/>
        </p:nvCxnSpPr>
        <p:spPr>
          <a:xfrm flipV="1">
            <a:off x="6721552" y="4071257"/>
            <a:ext cx="457200" cy="2424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64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2414DCD-E2C9-3872-11A2-73D5CA64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59"/>
            <a:ext cx="12192000" cy="3379082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35825B-4AC6-822E-C5F5-A0AEF2C15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41" y="3058886"/>
            <a:ext cx="6026460" cy="356888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22F5F1-7D9A-E994-BD54-F33AEE635E85}"/>
              </a:ext>
            </a:extLst>
          </p:cNvPr>
          <p:cNvSpPr txBox="1"/>
          <p:nvPr/>
        </p:nvSpPr>
        <p:spPr>
          <a:xfrm>
            <a:off x="519809" y="2157348"/>
            <a:ext cx="702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AGV </a:t>
            </a:r>
            <a:r>
              <a:rPr lang="it-IT" dirty="0" err="1"/>
              <a:t>used</a:t>
            </a:r>
            <a:r>
              <a:rPr lang="it-IT" dirty="0"/>
              <a:t> in the project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unicycle</a:t>
            </a:r>
            <a:r>
              <a:rPr lang="it-IT" dirty="0"/>
              <a:t> robot, a planar </a:t>
            </a:r>
            <a:r>
              <a:rPr lang="it-IT" dirty="0" err="1"/>
              <a:t>vehicle</a:t>
            </a:r>
            <a:r>
              <a:rPr lang="it-IT" dirty="0"/>
              <a:t> with a single </a:t>
            </a:r>
            <a:r>
              <a:rPr lang="it-IT" dirty="0" err="1"/>
              <a:t>orientable</a:t>
            </a:r>
            <a:r>
              <a:rPr lang="it-IT" dirty="0"/>
              <a:t> </a:t>
            </a:r>
            <a:r>
              <a:rPr lang="it-IT" dirty="0" err="1"/>
              <a:t>wheel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C3932DE-28AC-48D9-242D-4994A472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5449" y="3501801"/>
            <a:ext cx="1445582" cy="182985"/>
          </a:xfrm>
          <a:prstGeom prst="rect">
            <a:avLst/>
          </a:prstGeom>
          <a:ln>
            <a:solidFill>
              <a:srgbClr val="23E629"/>
            </a:solidFill>
          </a:ln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numero&#10;&#10;Descrizione generata automaticamente">
            <a:extLst>
              <a:ext uri="{FF2B5EF4-FFF2-40B4-BE49-F238E27FC236}">
                <a16:creationId xmlns:a16="http://schemas.microsoft.com/office/drawing/2014/main" id="{C5E55F78-F535-5B83-C33D-D2A0A6C13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 t="6807" r="8421"/>
          <a:stretch/>
        </p:blipFill>
        <p:spPr>
          <a:xfrm>
            <a:off x="-20153" y="2815591"/>
            <a:ext cx="4580118" cy="3156857"/>
          </a:xfrm>
          <a:prstGeom prst="rect">
            <a:avLst/>
          </a:prstGeom>
        </p:spPr>
      </p:pic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4362749" y="1153886"/>
            <a:ext cx="7740313" cy="479000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95" y="2015561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273811" y="5148001"/>
            <a:ext cx="4863551" cy="11584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74830" y="2191798"/>
            <a:ext cx="2297913" cy="10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510" y="62904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072743" y="2368035"/>
            <a:ext cx="582761" cy="1681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AC60EF-3770-616F-D450-4FA9494F5401}"/>
              </a:ext>
            </a:extLst>
          </p:cNvPr>
          <p:cNvCxnSpPr>
            <a:cxnSpLocks/>
          </p:cNvCxnSpPr>
          <p:nvPr/>
        </p:nvCxnSpPr>
        <p:spPr>
          <a:xfrm flipH="1" flipV="1">
            <a:off x="2181513" y="5678534"/>
            <a:ext cx="17046" cy="6228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265" y="3625917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055073" cy="874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8048899" y="3598933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425" y="4735437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402004" y="3598933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9473174" y="4743995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10073463" y="3589667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2425" y="5072290"/>
            <a:ext cx="1924319" cy="27626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4141654-EAA7-BA2B-3968-C9D827398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870" y="5884083"/>
            <a:ext cx="1714739" cy="266737"/>
          </a:xfrm>
          <a:prstGeom prst="rect">
            <a:avLst/>
          </a:prstGeom>
          <a:ln>
            <a:solidFill>
              <a:srgbClr val="D21F1B"/>
            </a:solidFill>
          </a:ln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516EDC56-E162-82B7-8507-623DECF45BE2}"/>
              </a:ext>
            </a:extLst>
          </p:cNvPr>
          <p:cNvSpPr/>
          <p:nvPr/>
        </p:nvSpPr>
        <p:spPr>
          <a:xfrm>
            <a:off x="8361321" y="3849693"/>
            <a:ext cx="1914793" cy="267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/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it-IT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𝜸</m:t>
                      </m:r>
                    </m:oMath>
                  </m:oMathPara>
                </a14:m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7C1206D2-FAD4-8C74-C887-53F182FEE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14" y="3916698"/>
                <a:ext cx="290650" cy="400110"/>
              </a:xfrm>
              <a:prstGeom prst="rect">
                <a:avLst/>
              </a:prstGeom>
              <a:blipFill>
                <a:blip r:embed="rId12"/>
                <a:stretch>
                  <a:fillRect r="-17021" b="-92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8188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74080"/>
            <a:ext cx="7671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956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>
            <a:cxnSpLocks/>
          </p:cNvCxnSpPr>
          <p:nvPr/>
        </p:nvCxnSpPr>
        <p:spPr>
          <a:xfrm flipH="1">
            <a:off x="3813464" y="1717076"/>
            <a:ext cx="2859479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405589" y="1640818"/>
            <a:ext cx="2653827" cy="373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4C5293-4B8C-ED26-7DA7-4522879444EB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2.58%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84E9AA9B-5A37-2D92-86A1-756603DDAAEA}"/>
              </a:ext>
            </a:extLst>
          </p:cNvPr>
          <p:cNvCxnSpPr>
            <a:cxnSpLocks/>
          </p:cNvCxnSpPr>
          <p:nvPr/>
        </p:nvCxnSpPr>
        <p:spPr>
          <a:xfrm>
            <a:off x="2394857" y="1749309"/>
            <a:ext cx="685961" cy="2093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5296E-6017-9597-B609-AE062D2CF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5611F73-6870-A769-A9D8-BEBF1032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EFF475B-91C5-7286-EB45-957BACCD1F0A}"/>
              </a:ext>
            </a:extLst>
          </p:cNvPr>
          <p:cNvSpPr txBox="1"/>
          <p:nvPr/>
        </p:nvSpPr>
        <p:spPr>
          <a:xfrm>
            <a:off x="310551" y="1374080"/>
            <a:ext cx="90357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Gains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D39CB2E-2138-B513-6983-42D15559082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C72E16D-B93A-1BD1-9F98-0E6F1531F5C6}"/>
              </a:ext>
            </a:extLst>
          </p:cNvPr>
          <p:cNvSpPr txBox="1"/>
          <p:nvPr/>
        </p:nvSpPr>
        <p:spPr>
          <a:xfrm>
            <a:off x="1275395" y="1303719"/>
            <a:ext cx="3394577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Overshoot</a:t>
            </a:r>
            <a:r>
              <a:rPr lang="it-IT" dirty="0"/>
              <a:t> [2, 1.5, 1.2] %</a:t>
            </a:r>
          </a:p>
        </p:txBody>
      </p: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1BB9486D-791C-C508-DEE5-FA7B311B0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6" t="5319" r="7927" b="3001"/>
          <a:stretch/>
        </p:blipFill>
        <p:spPr>
          <a:xfrm>
            <a:off x="310551" y="2531042"/>
            <a:ext cx="5801997" cy="4181784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E3BAFC4-9187-28F5-C442-5BB46772E3EE}"/>
              </a:ext>
            </a:extLst>
          </p:cNvPr>
          <p:cNvCxnSpPr>
            <a:cxnSpLocks/>
          </p:cNvCxnSpPr>
          <p:nvPr/>
        </p:nvCxnSpPr>
        <p:spPr>
          <a:xfrm flipH="1">
            <a:off x="1214124" y="1749309"/>
            <a:ext cx="1180733" cy="1017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00FF894-0417-A087-E95A-A784E0BFCC42}"/>
              </a:ext>
            </a:extLst>
          </p:cNvPr>
          <p:cNvCxnSpPr>
            <a:cxnSpLocks/>
          </p:cNvCxnSpPr>
          <p:nvPr/>
        </p:nvCxnSpPr>
        <p:spPr>
          <a:xfrm flipH="1">
            <a:off x="2514600" y="1717076"/>
            <a:ext cx="4158343" cy="3837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6ED20D9F-528E-B925-BA3B-9AC226198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8" t="5320" r="7731" b="3000"/>
          <a:stretch/>
        </p:blipFill>
        <p:spPr>
          <a:xfrm>
            <a:off x="6344671" y="2559516"/>
            <a:ext cx="5428493" cy="4181784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AD73598-FAA4-1945-5EA6-43F97DAE2890}"/>
              </a:ext>
            </a:extLst>
          </p:cNvPr>
          <p:cNvSpPr txBox="1"/>
          <p:nvPr/>
        </p:nvSpPr>
        <p:spPr>
          <a:xfrm>
            <a:off x="5482437" y="1288248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[0.15, 0.25, 0.45] s</a:t>
            </a:r>
          </a:p>
        </p:txBody>
      </p:sp>
    </p:spTree>
    <p:extLst>
      <p:ext uri="{BB962C8B-B14F-4D97-AF65-F5344CB8AC3E}">
        <p14:creationId xmlns:p14="http://schemas.microsoft.com/office/powerpoint/2010/main" val="893508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   (1° </a:t>
            </a:r>
            <a:r>
              <a:rPr lang="it-IT" sz="2400" dirty="0" err="1"/>
              <a:t>version</a:t>
            </a:r>
            <a:r>
              <a:rPr lang="it-IT" sz="2400" dirty="0"/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90" y="5340930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8367071" y="4680484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385" y="4259632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8361720" y="5318776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17833"/>
            <a:ext cx="9334980" cy="22162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8A11A2-23AB-6F92-F976-5B5E9A902FF2}"/>
              </a:ext>
            </a:extLst>
          </p:cNvPr>
          <p:cNvSpPr txBox="1"/>
          <p:nvPr/>
        </p:nvSpPr>
        <p:spPr>
          <a:xfrm>
            <a:off x="350109" y="4808915"/>
            <a:ext cx="3394577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Convert</a:t>
            </a:r>
            <a:r>
              <a:rPr lang="it-IT" dirty="0"/>
              <a:t> to </a:t>
            </a:r>
            <a:r>
              <a:rPr lang="it-IT" dirty="0" err="1"/>
              <a:t>polar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A4B2879D-6272-F5DC-2153-D29D3A7FBAE9}"/>
              </a:ext>
            </a:extLst>
          </p:cNvPr>
          <p:cNvCxnSpPr/>
          <p:nvPr/>
        </p:nvCxnSpPr>
        <p:spPr>
          <a:xfrm flipH="1">
            <a:off x="3475459" y="3341914"/>
            <a:ext cx="661112" cy="1338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BF6E81F-F5D2-43E0-265E-F068A8D41128}"/>
              </a:ext>
            </a:extLst>
          </p:cNvPr>
          <p:cNvCxnSpPr/>
          <p:nvPr/>
        </p:nvCxnSpPr>
        <p:spPr>
          <a:xfrm>
            <a:off x="6466113" y="4554948"/>
            <a:ext cx="7975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63" y="120594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B198D8B-6CB1-139A-2A32-5AF08DCA9BA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52538" y="3485466"/>
            <a:ext cx="1132390" cy="966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BBC4394B-30FD-1D1A-769E-C5E3EBC049D9}"/>
              </a:ext>
            </a:extLst>
          </p:cNvPr>
          <p:cNvSpPr/>
          <p:nvPr/>
        </p:nvSpPr>
        <p:spPr>
          <a:xfrm>
            <a:off x="494535" y="5140925"/>
            <a:ext cx="2063608" cy="6502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D4FAFCC-6E5A-6CA7-D72B-DCC35B70042F}"/>
              </a:ext>
            </a:extLst>
          </p:cNvPr>
          <p:cNvCxnSpPr>
            <a:cxnSpLocks/>
          </p:cNvCxnSpPr>
          <p:nvPr/>
        </p:nvCxnSpPr>
        <p:spPr>
          <a:xfrm flipH="1" flipV="1">
            <a:off x="2742127" y="5447181"/>
            <a:ext cx="2496982" cy="1838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magine 18">
            <a:extLst>
              <a:ext uri="{FF2B5EF4-FFF2-40B4-BE49-F238E27FC236}">
                <a16:creationId xmlns:a16="http://schemas.microsoft.com/office/drawing/2014/main" id="{3A1EF834-2428-A03C-5646-5BDA85BC1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5899" y="4277764"/>
            <a:ext cx="2867425" cy="207674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18A71811-3840-54AD-6BB6-9F5132C31C7D}"/>
              </a:ext>
            </a:extLst>
          </p:cNvPr>
          <p:cNvSpPr txBox="1"/>
          <p:nvPr/>
        </p:nvSpPr>
        <p:spPr>
          <a:xfrm>
            <a:off x="8373806" y="4940870"/>
            <a:ext cx="27918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i="1" dirty="0" err="1">
                <a:solidFill>
                  <a:srgbClr val="00B050"/>
                </a:solidFill>
              </a:rPr>
              <a:t>polar</a:t>
            </a:r>
            <a:r>
              <a:rPr lang="it-IT" sz="2000" i="1" dirty="0">
                <a:solidFill>
                  <a:srgbClr val="00B050"/>
                </a:solidFill>
              </a:rPr>
              <a:t> </a:t>
            </a:r>
            <a:r>
              <a:rPr lang="it-IT" sz="2000" i="1" dirty="0" err="1">
                <a:solidFill>
                  <a:srgbClr val="00B050"/>
                </a:solidFill>
              </a:rPr>
              <a:t>coordinates</a:t>
            </a:r>
            <a:endParaRPr kumimoji="0" lang="it-IT" sz="2000" b="1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8D885C3-71F2-7EC4-4958-F262F0941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928" y="3104466"/>
            <a:ext cx="6429366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68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5AFFC3-4E09-3C1E-9A3B-50242EAD3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11" y="1770095"/>
            <a:ext cx="6106377" cy="268642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6CBE70D-CCE8-BBA8-A6EC-B7F6A4364CF9}"/>
              </a:ext>
            </a:extLst>
          </p:cNvPr>
          <p:cNvSpPr/>
          <p:nvPr/>
        </p:nvSpPr>
        <p:spPr>
          <a:xfrm>
            <a:off x="147211" y="3606037"/>
            <a:ext cx="4729589" cy="613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EE098C-1617-7CD7-4A06-6B2EBD10038E}"/>
              </a:ext>
            </a:extLst>
          </p:cNvPr>
          <p:cNvSpPr txBox="1"/>
          <p:nvPr/>
        </p:nvSpPr>
        <p:spPr>
          <a:xfrm>
            <a:off x="192781" y="13221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2FCE66F-951F-D5F3-6DAD-00EAAFA7ACA2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9DC097CD-CA36-F09A-B2B7-A41222AC1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2034" y="4472151"/>
            <a:ext cx="2133898" cy="22863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7C17A6-5712-04E2-4DB9-8475E660B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932" y="3389219"/>
            <a:ext cx="3943900" cy="724001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7F5F113C-A76C-3E8F-4BBE-19F271BD8DC5}"/>
              </a:ext>
            </a:extLst>
          </p:cNvPr>
          <p:cNvSpPr/>
          <p:nvPr/>
        </p:nvSpPr>
        <p:spPr>
          <a:xfrm>
            <a:off x="8577943" y="3389219"/>
            <a:ext cx="2961889" cy="724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72A53E6-431F-BC77-33D8-F8016B786520}"/>
              </a:ext>
            </a:extLst>
          </p:cNvPr>
          <p:cNvSpPr txBox="1"/>
          <p:nvPr/>
        </p:nvSpPr>
        <p:spPr>
          <a:xfrm>
            <a:off x="9493891" y="4175841"/>
            <a:ext cx="1746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</a:t>
            </a:r>
            <a:r>
              <a:rPr kumimoji="0" lang="it-IT" sz="200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term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D3F6C093-1BFB-3A88-F7AE-2AE3DE6C26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991" y="1283093"/>
            <a:ext cx="2133898" cy="1544423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272A33F3-759E-08CF-9D0A-A21B852C2FFE}"/>
              </a:ext>
            </a:extLst>
          </p:cNvPr>
          <p:cNvCxnSpPr>
            <a:cxnSpLocks/>
          </p:cNvCxnSpPr>
          <p:nvPr/>
        </p:nvCxnSpPr>
        <p:spPr>
          <a:xfrm>
            <a:off x="6369015" y="4700783"/>
            <a:ext cx="1447255" cy="695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25">
            <a:extLst>
              <a:ext uri="{FF2B5EF4-FFF2-40B4-BE49-F238E27FC236}">
                <a16:creationId xmlns:a16="http://schemas.microsoft.com/office/drawing/2014/main" id="{85E17201-36BE-35F9-F8C9-0F05A7D7EA2B}"/>
              </a:ext>
            </a:extLst>
          </p:cNvPr>
          <p:cNvSpPr/>
          <p:nvPr/>
        </p:nvSpPr>
        <p:spPr>
          <a:xfrm>
            <a:off x="9633857" y="3831771"/>
            <a:ext cx="217714" cy="259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D9C6969-61BF-69D5-2278-88CA535CCBF6}"/>
              </a:ext>
            </a:extLst>
          </p:cNvPr>
          <p:cNvCxnSpPr>
            <a:cxnSpLocks/>
          </p:cNvCxnSpPr>
          <p:nvPr/>
        </p:nvCxnSpPr>
        <p:spPr>
          <a:xfrm flipH="1">
            <a:off x="9043186" y="3897784"/>
            <a:ext cx="590671" cy="14987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/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At </a:t>
                </a:r>
                <a:r>
                  <a:rPr lang="it-IT" sz="2000" dirty="0" err="1">
                    <a:solidFill>
                      <a:schemeClr val="tx1"/>
                    </a:solidFill>
                    <a:latin typeface="Arial"/>
                    <a:cs typeface="Arial"/>
                  </a:rPr>
                  <a:t>starting</a:t>
                </a:r>
                <a:r>
                  <a:rPr lang="it-IT" sz="2000" dirty="0">
                    <a:solidFill>
                      <a:schemeClr val="tx1"/>
                    </a:solidFill>
                    <a:latin typeface="Arial"/>
                    <a:cs typeface="Arial"/>
                  </a:rPr>
                  <a:t> time </a:t>
                </a:r>
                <a14:m>
                  <m:oMath xmlns:m="http://schemas.openxmlformats.org/officeDocument/2006/math">
                    <m:r>
                      <a:rPr kumimoji="0" lang="it-IT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𝛾</m:t>
                    </m:r>
                  </m:oMath>
                </a14:m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it-IT" sz="200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is</a:t>
                </a:r>
                <a:r>
                  <a:rPr kumimoji="0" lang="it-IT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t-IT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6E38B6B-6161-A318-4EF5-5B0C4374E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270" y="5396501"/>
                <a:ext cx="3503224" cy="707886"/>
              </a:xfrm>
              <a:prstGeom prst="rect">
                <a:avLst/>
              </a:prstGeom>
              <a:blipFill>
                <a:blip r:embed="rId9"/>
                <a:stretch>
                  <a:fillRect l="-1739" t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tangolo 30">
            <a:extLst>
              <a:ext uri="{FF2B5EF4-FFF2-40B4-BE49-F238E27FC236}">
                <a16:creationId xmlns:a16="http://schemas.microsoft.com/office/drawing/2014/main" id="{66D0091A-5ED2-BCDE-A190-C6C291A56471}"/>
              </a:ext>
            </a:extLst>
          </p:cNvPr>
          <p:cNvSpPr/>
          <p:nvPr/>
        </p:nvSpPr>
        <p:spPr>
          <a:xfrm>
            <a:off x="192781" y="1949948"/>
            <a:ext cx="656305" cy="61375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9065A840-AC13-00EA-4ABE-B9BDD694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274" y="5262126"/>
            <a:ext cx="1657581" cy="126700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DD90273-DB3F-DC16-5C59-6B3DAB851953}"/>
              </a:ext>
            </a:extLst>
          </p:cNvPr>
          <p:cNvSpPr txBox="1"/>
          <p:nvPr/>
        </p:nvSpPr>
        <p:spPr>
          <a:xfrm>
            <a:off x="1929175" y="5492704"/>
            <a:ext cx="380759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Problem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  <a:r>
              <a:rPr lang="it-IT" sz="2000" dirty="0" err="1"/>
              <a:t>potential</a:t>
            </a:r>
            <a:r>
              <a:rPr lang="it-IT" sz="2000" dirty="0"/>
              <a:t> </a:t>
            </a:r>
            <a:r>
              <a:rPr lang="it-IT" sz="2000" dirty="0" err="1"/>
              <a:t>singularity</a:t>
            </a:r>
            <a:r>
              <a:rPr lang="it-IT" sz="2000" dirty="0"/>
              <a:t> </a:t>
            </a:r>
            <a:r>
              <a:rPr lang="it-IT" sz="2000" dirty="0" err="1"/>
              <a:t>when</a:t>
            </a:r>
            <a:r>
              <a:rPr lang="it-IT" sz="2000" dirty="0"/>
              <a:t> </a:t>
            </a:r>
            <a:r>
              <a:rPr lang="el-GR" sz="2000" dirty="0"/>
              <a:t>ρ</a:t>
            </a:r>
            <a:r>
              <a:rPr lang="it-IT" sz="2000" dirty="0"/>
              <a:t>=0 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E549127E-7838-6AF5-C6C6-1CF55E954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" t="3624" r="6589"/>
          <a:stretch/>
        </p:blipFill>
        <p:spPr>
          <a:xfrm>
            <a:off x="180761" y="2723547"/>
            <a:ext cx="6403071" cy="38727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4B50CCB-BB6B-477F-CC1A-273C5F68F6D6}"/>
              </a:ext>
            </a:extLst>
          </p:cNvPr>
          <p:cNvCxnSpPr>
            <a:cxnSpLocks/>
          </p:cNvCxnSpPr>
          <p:nvPr/>
        </p:nvCxnSpPr>
        <p:spPr>
          <a:xfrm flipH="1">
            <a:off x="3862137" y="1717076"/>
            <a:ext cx="1799278" cy="3540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5987F4-79BD-308F-36E0-0EC4E2796334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[0.17, 0.5, 1.3] s</a:t>
            </a: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CBD8E79-72C7-478B-5329-85CB3E2C7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" t="3633" r="7533"/>
          <a:stretch/>
        </p:blipFill>
        <p:spPr>
          <a:xfrm>
            <a:off x="6471959" y="2723547"/>
            <a:ext cx="5640250" cy="3872774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BF1190F-242F-7612-3EE3-17C572FEFA2E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2740638" cy="189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A58C1-1D80-1AC5-3EB6-72C9D64C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77CEC2E-3952-3939-B621-063DAAD0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955517B-9DF6-F5CB-2C5B-090382FA2F2E}"/>
              </a:ext>
            </a:extLst>
          </p:cNvPr>
          <p:cNvSpPr txBox="1"/>
          <p:nvPr/>
        </p:nvSpPr>
        <p:spPr>
          <a:xfrm>
            <a:off x="310551" y="1316966"/>
            <a:ext cx="6633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BD420D-91B1-B041-E0B8-CE422509DF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1E7E0A3-1200-E9FC-6AAF-0D504077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t="2891" r="7344" b="357"/>
          <a:stretch/>
        </p:blipFill>
        <p:spPr>
          <a:xfrm>
            <a:off x="0" y="1717076"/>
            <a:ext cx="6346371" cy="498565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6FFCA89-E7F2-81AD-2B6A-74C07EACE8A9}"/>
              </a:ext>
            </a:extLst>
          </p:cNvPr>
          <p:cNvSpPr/>
          <p:nvPr/>
        </p:nvSpPr>
        <p:spPr>
          <a:xfrm>
            <a:off x="511627" y="1917290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F55D11E-BA27-03CF-EB78-2E2307BBB0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83770" y="2150631"/>
            <a:ext cx="3174291" cy="524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74BDDAE1-FDD7-4462-DF22-1A133A440590}"/>
              </a:ext>
            </a:extLst>
          </p:cNvPr>
          <p:cNvSpPr/>
          <p:nvPr/>
        </p:nvSpPr>
        <p:spPr>
          <a:xfrm>
            <a:off x="718455" y="4943518"/>
            <a:ext cx="272143" cy="4666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FFD9F25-250A-E4F1-3A43-8305A435D016}"/>
              </a:ext>
            </a:extLst>
          </p:cNvPr>
          <p:cNvCxnSpPr>
            <a:cxnSpLocks/>
          </p:cNvCxnSpPr>
          <p:nvPr/>
        </p:nvCxnSpPr>
        <p:spPr>
          <a:xfrm flipV="1">
            <a:off x="973921" y="4767943"/>
            <a:ext cx="887536" cy="17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7475262F-BD1F-9D4F-B176-6F43B7CA4849}"/>
              </a:ext>
            </a:extLst>
          </p:cNvPr>
          <p:cNvSpPr txBox="1"/>
          <p:nvPr/>
        </p:nvSpPr>
        <p:spPr>
          <a:xfrm>
            <a:off x="1992085" y="1228418"/>
            <a:ext cx="3287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Lenght</a:t>
            </a:r>
            <a:r>
              <a:rPr lang="it-IT" sz="2000" b="1" dirty="0">
                <a:solidFill>
                  <a:srgbClr val="FF0000"/>
                </a:solidFill>
                <a:latin typeface="Arial"/>
                <a:cs typeface="Arial"/>
              </a:rPr>
              <a:t> from the </a:t>
            </a:r>
            <a:r>
              <a:rPr lang="it-IT" sz="2000" b="1" dirty="0" err="1">
                <a:solidFill>
                  <a:srgbClr val="FF0000"/>
                </a:solidFill>
                <a:latin typeface="Arial"/>
                <a:cs typeface="Arial"/>
              </a:rPr>
              <a:t>origin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039869E8-4B2B-5E47-20B5-B973CE106D0B}"/>
              </a:ext>
            </a:extLst>
          </p:cNvPr>
          <p:cNvCxnSpPr/>
          <p:nvPr/>
        </p:nvCxnSpPr>
        <p:spPr>
          <a:xfrm flipH="1" flipV="1">
            <a:off x="2394857" y="1628528"/>
            <a:ext cx="119743" cy="75544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06CAC45-BF23-FD0C-D6A7-B9A6DC1B71B7}"/>
              </a:ext>
            </a:extLst>
          </p:cNvPr>
          <p:cNvCxnSpPr>
            <a:cxnSpLocks/>
          </p:cNvCxnSpPr>
          <p:nvPr/>
        </p:nvCxnSpPr>
        <p:spPr>
          <a:xfrm flipV="1">
            <a:off x="1861457" y="1628528"/>
            <a:ext cx="413657" cy="2573359"/>
          </a:xfrm>
          <a:prstGeom prst="lin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DBEBB148-7C56-CCD4-BF6A-F225210521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4" t="9573" b="15454"/>
          <a:stretch/>
        </p:blipFill>
        <p:spPr>
          <a:xfrm>
            <a:off x="5018314" y="1203851"/>
            <a:ext cx="4385838" cy="626340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043BE49-6123-168E-9FB5-C6EF56C9326C}"/>
              </a:ext>
            </a:extLst>
          </p:cNvPr>
          <p:cNvCxnSpPr>
            <a:cxnSpLocks/>
          </p:cNvCxnSpPr>
          <p:nvPr/>
        </p:nvCxnSpPr>
        <p:spPr>
          <a:xfrm flipH="1">
            <a:off x="4185556" y="1830191"/>
            <a:ext cx="4991101" cy="893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magine 3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C7B4B9E-BCE5-715B-2C36-D01BBD6876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5741" r="7757"/>
          <a:stretch/>
        </p:blipFill>
        <p:spPr>
          <a:xfrm>
            <a:off x="6346371" y="2608562"/>
            <a:ext cx="5722540" cy="4318762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ADDF8420-BEA6-61E9-D2AD-F89627EDC9A8}"/>
              </a:ext>
            </a:extLst>
          </p:cNvPr>
          <p:cNvCxnSpPr>
            <a:cxnSpLocks/>
          </p:cNvCxnSpPr>
          <p:nvPr/>
        </p:nvCxnSpPr>
        <p:spPr>
          <a:xfrm flipV="1">
            <a:off x="9742714" y="2504531"/>
            <a:ext cx="54429" cy="5761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magine 39">
            <a:extLst>
              <a:ext uri="{FF2B5EF4-FFF2-40B4-BE49-F238E27FC236}">
                <a16:creationId xmlns:a16="http://schemas.microsoft.com/office/drawing/2014/main" id="{923A538D-13AA-51C1-C1E9-F4ED86511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0472" y="2128859"/>
            <a:ext cx="1574654" cy="25511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41" name="TextBox 8">
            <a:extLst>
              <a:ext uri="{FF2B5EF4-FFF2-40B4-BE49-F238E27FC236}">
                <a16:creationId xmlns:a16="http://schemas.microsoft.com/office/drawing/2014/main" id="{90E19F7D-A58D-650C-2682-712D878F1A2F}"/>
              </a:ext>
            </a:extLst>
          </p:cNvPr>
          <p:cNvSpPr txBox="1"/>
          <p:nvPr/>
        </p:nvSpPr>
        <p:spPr>
          <a:xfrm>
            <a:off x="9185869" y="1991044"/>
            <a:ext cx="3000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8605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C008B520-5B6B-ADDC-C42B-6947683DF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2719" r="8704"/>
          <a:stretch/>
        </p:blipFill>
        <p:spPr>
          <a:xfrm>
            <a:off x="310551" y="1257300"/>
            <a:ext cx="8409217" cy="560070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66916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B4B2CD1E-58F3-87AF-85E7-B67172D4CFC8}"/>
              </a:ext>
            </a:extLst>
          </p:cNvPr>
          <p:cNvSpPr txBox="1"/>
          <p:nvPr/>
        </p:nvSpPr>
        <p:spPr>
          <a:xfrm>
            <a:off x="8904515" y="1717076"/>
            <a:ext cx="328748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V is modulated based on the distance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 High speed far from the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latin typeface="Arial"/>
                <a:cs typeface="Arial"/>
              </a:rPr>
              <a:t>Greater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/>
              </a:rPr>
              <a:t>precision with lower speed when close to the origin.</a:t>
            </a:r>
            <a:endParaRPr kumimoji="0" lang="it-IT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(with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  <p:pic>
        <p:nvPicPr>
          <p:cNvPr id="3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4A19B8BC-1071-911F-2832-33F5E17461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180"/>
                </p14:media>
              </p:ext>
            </p:extLst>
          </p:nvPr>
        </p:nvPicPr>
        <p:blipFill>
          <a:blip r:embed="rId6"/>
          <a:srcRect t="-2786" b="10545"/>
          <a:stretch>
            <a:fillRect/>
          </a:stretch>
        </p:blipFill>
        <p:spPr>
          <a:xfrm>
            <a:off x="767630" y="1676401"/>
            <a:ext cx="10656740" cy="4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Posture </a:t>
            </a:r>
            <a:r>
              <a:rPr lang="it-IT" sz="2400" dirty="0" err="1"/>
              <a:t>regulation</a:t>
            </a:r>
            <a:r>
              <a:rPr lang="it-IT" sz="2400" dirty="0"/>
              <a:t> (2°version)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65855" y="6164900"/>
            <a:ext cx="471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Avoid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singularity</a:t>
            </a:r>
            <a:r>
              <a:rPr lang="it-IT" dirty="0">
                <a:solidFill>
                  <a:srgbClr val="FF0000"/>
                </a:solidFill>
              </a:rPr>
              <a:t> on </a:t>
            </a:r>
            <a:r>
              <a:rPr lang="el-GR" sz="1800" dirty="0">
                <a:solidFill>
                  <a:srgbClr val="FF0000"/>
                </a:solidFill>
              </a:rPr>
              <a:t>ρ</a:t>
            </a:r>
            <a:r>
              <a:rPr lang="it-IT" dirty="0">
                <a:solidFill>
                  <a:srgbClr val="FF0000"/>
                </a:solidFill>
              </a:rPr>
              <a:t> with </a:t>
            </a:r>
            <a:r>
              <a:rPr lang="it-IT" dirty="0" err="1">
                <a:solidFill>
                  <a:srgbClr val="FF0000"/>
                </a:solidFill>
              </a:rPr>
              <a:t>change</a:t>
            </a:r>
            <a:r>
              <a:rPr lang="it-IT" dirty="0">
                <a:solidFill>
                  <a:srgbClr val="FF0000"/>
                </a:solidFill>
              </a:rPr>
              <a:t> of input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9" y="3998088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57FCA7F4-B221-F454-6EB9-5764ED434CCA}"/>
              </a:ext>
            </a:extLst>
          </p:cNvPr>
          <p:cNvSpPr txBox="1"/>
          <p:nvPr/>
        </p:nvSpPr>
        <p:spPr>
          <a:xfrm>
            <a:off x="165855" y="5782125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New: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2ABFAD7-A69F-7874-B842-E0A92A570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3592" y="6190626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387685E4-CA00-FE6D-5495-BC0E6BB130C0}"/>
              </a:ext>
            </a:extLst>
          </p:cNvPr>
          <p:cNvSpPr/>
          <p:nvPr/>
        </p:nvSpPr>
        <p:spPr>
          <a:xfrm>
            <a:off x="4212771" y="2145348"/>
            <a:ext cx="2460172" cy="11890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2225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092631" cy="306823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F49C9612-82B8-E371-F2EC-1191DFB4187A}"/>
              </a:ext>
            </a:extLst>
          </p:cNvPr>
          <p:cNvCxnSpPr>
            <a:cxnSpLocks/>
          </p:cNvCxnSpPr>
          <p:nvPr/>
        </p:nvCxnSpPr>
        <p:spPr>
          <a:xfrm flipH="1">
            <a:off x="6403182" y="2213227"/>
            <a:ext cx="759618" cy="22517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03FC322-584E-40DA-7A50-0FB49DDE97BF}"/>
              </a:ext>
            </a:extLst>
          </p:cNvPr>
          <p:cNvCxnSpPr>
            <a:cxnSpLocks/>
          </p:cNvCxnSpPr>
          <p:nvPr/>
        </p:nvCxnSpPr>
        <p:spPr>
          <a:xfrm flipH="1">
            <a:off x="10139369" y="3086918"/>
            <a:ext cx="234717" cy="126647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F5D661D0-9D2F-E15C-2DEA-C1FBB1EDD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21" y="4440394"/>
            <a:ext cx="1762371" cy="87642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E7263503-7CE5-FBD2-B707-547720234D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192" y="4609503"/>
            <a:ext cx="2061638" cy="34360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B5A2-5623-E571-154C-41C66DD64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DBD949C-7167-7B47-C5EA-4E9FBF5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FDB0726B-6F33-8765-3446-120C106BCBE9}"/>
              </a:ext>
            </a:extLst>
          </p:cNvPr>
          <p:cNvSpPr txBox="1"/>
          <p:nvPr/>
        </p:nvSpPr>
        <p:spPr>
          <a:xfrm>
            <a:off x="310550" y="1316966"/>
            <a:ext cx="8433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4156372-D03B-8B57-2B0A-D447050AAA5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10DB42E-A654-FDE4-1AF5-5E97C17723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magine 3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E27C8F0D-E26F-18AC-9E66-E0738C14F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" t="3624" r="6589"/>
          <a:stretch/>
        </p:blipFill>
        <p:spPr>
          <a:xfrm>
            <a:off x="180761" y="2723547"/>
            <a:ext cx="6403071" cy="38727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F193EFF-7383-A53D-EEE0-BAF35605D978}"/>
              </a:ext>
            </a:extLst>
          </p:cNvPr>
          <p:cNvCxnSpPr>
            <a:cxnSpLocks/>
          </p:cNvCxnSpPr>
          <p:nvPr/>
        </p:nvCxnSpPr>
        <p:spPr>
          <a:xfrm flipH="1">
            <a:off x="3862137" y="1717076"/>
            <a:ext cx="1799278" cy="3540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0168A3-E5BD-58D9-7C52-91EA11DE5AE1}"/>
              </a:ext>
            </a:extLst>
          </p:cNvPr>
          <p:cNvSpPr txBox="1"/>
          <p:nvPr/>
        </p:nvSpPr>
        <p:spPr>
          <a:xfrm>
            <a:off x="4170995" y="1270221"/>
            <a:ext cx="451580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position in [0.17, 0.5, 1.3] s</a:t>
            </a: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10EB085-E0B8-3522-B19D-4FCB5E039C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" t="3633" r="7533"/>
          <a:stretch/>
        </p:blipFill>
        <p:spPr>
          <a:xfrm>
            <a:off x="6471959" y="2723547"/>
            <a:ext cx="5640250" cy="3872774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F491645-93AA-D83D-79E5-6367777ABBB4}"/>
              </a:ext>
            </a:extLst>
          </p:cNvPr>
          <p:cNvCxnSpPr>
            <a:cxnSpLocks/>
          </p:cNvCxnSpPr>
          <p:nvPr/>
        </p:nvCxnSpPr>
        <p:spPr>
          <a:xfrm>
            <a:off x="6024057" y="1775343"/>
            <a:ext cx="2740638" cy="1896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269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7C062-5131-CE27-AD01-36685162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9B99635-03BB-F53D-FD5B-5A627B89B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41620504-44DD-8BFA-C85A-1C26CE964F7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5C028B9-1067-C8AA-F5D1-926C5B1B389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Video senza titolo - Realizzato con Clipchamp (6)">
            <a:hlinkClick r:id="" action="ppaction://media"/>
            <a:extLst>
              <a:ext uri="{FF2B5EF4-FFF2-40B4-BE49-F238E27FC236}">
                <a16:creationId xmlns:a16="http://schemas.microsoft.com/office/drawing/2014/main" id="{24088EA9-C488-E90F-01BD-285216DDA0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691" r="26116" b="8929"/>
          <a:stretch/>
        </p:blipFill>
        <p:spPr>
          <a:xfrm>
            <a:off x="2726197" y="1712931"/>
            <a:ext cx="7685315" cy="5145069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7D090F9B-0338-211F-94F3-E17EA20F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dirty="0"/>
              <a:t>Posture </a:t>
            </a:r>
            <a:r>
              <a:rPr lang="it-IT" sz="1800" dirty="0" err="1"/>
              <a:t>regulation</a:t>
            </a:r>
            <a:r>
              <a:rPr lang="it-IT" sz="1800" dirty="0"/>
              <a:t> 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8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2551</TotalTime>
  <Words>1106</Words>
  <Application>Microsoft Office PowerPoint</Application>
  <PresentationFormat>Widescreen</PresentationFormat>
  <Paragraphs>250</Paragraphs>
  <Slides>66</Slides>
  <Notes>42</Notes>
  <HiddenSlides>0</HiddenSlides>
  <MMClips>9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1" baseType="lpstr">
      <vt:lpstr>Arial</vt:lpstr>
      <vt:lpstr>Calibri</vt:lpstr>
      <vt:lpstr>Cambria Math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   (1° 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regulation(with singularity)</vt:lpstr>
      <vt:lpstr>Posture regulation (2°version)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Posture regulation (without singularity)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Alessandro Borgherini</cp:lastModifiedBy>
  <cp:revision>653</cp:revision>
  <dcterms:created xsi:type="dcterms:W3CDTF">2023-05-17T11:15:50Z</dcterms:created>
  <dcterms:modified xsi:type="dcterms:W3CDTF">2025-01-26T20:57:47Z</dcterms:modified>
</cp:coreProperties>
</file>